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84" r:id="rId13"/>
    <p:sldId id="269" r:id="rId14"/>
    <p:sldId id="272" r:id="rId15"/>
    <p:sldId id="273" r:id="rId16"/>
    <p:sldId id="283" r:id="rId17"/>
    <p:sldId id="270" r:id="rId18"/>
    <p:sldId id="271" r:id="rId19"/>
    <p:sldId id="274" r:id="rId20"/>
    <p:sldId id="290" r:id="rId21"/>
    <p:sldId id="275" r:id="rId22"/>
    <p:sldId id="287" r:id="rId23"/>
    <p:sldId id="280" r:id="rId24"/>
    <p:sldId id="288" r:id="rId25"/>
    <p:sldId id="289" r:id="rId26"/>
    <p:sldId id="279" r:id="rId27"/>
    <p:sldId id="278" r:id="rId28"/>
    <p:sldId id="282" r:id="rId29"/>
    <p:sldId id="276" r:id="rId30"/>
    <p:sldId id="277" r:id="rId31"/>
  </p:sldIdLst>
  <p:sldSz cx="12192000" cy="6858000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912"/>
    <a:srgbClr val="DD8111"/>
    <a:srgbClr val="ED8A13"/>
    <a:srgbClr val="C7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3" autoAdjust="0"/>
    <p:restoredTop sz="93182" autoAdjust="0"/>
  </p:normalViewPr>
  <p:slideViewPr>
    <p:cSldViewPr snapToGrid="0">
      <p:cViewPr varScale="1">
        <p:scale>
          <a:sx n="107" d="100"/>
          <a:sy n="107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850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800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8855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7020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5038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7582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5617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089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999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816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452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79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6292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60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416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586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9C03C-3FA6-4CEF-93FA-57ADE0AE2F1E}" type="datetimeFigureOut">
              <a:rPr lang="hr-HR" smtClean="0"/>
              <a:t>17.10.2020.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39D3553-0150-4216-8955-B8FC03576A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141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docx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F904D4-B18C-4C96-B720-8C596C465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021" y="1392572"/>
            <a:ext cx="9848676" cy="3070370"/>
          </a:xfrm>
        </p:spPr>
        <p:txBody>
          <a:bodyPr>
            <a:normAutofit fontScale="90000"/>
          </a:bodyPr>
          <a:lstStyle/>
          <a:p>
            <a:br>
              <a:rPr lang="hr-HR" sz="3600" b="1" u="sng" dirty="0">
                <a:solidFill>
                  <a:srgbClr val="DD8111"/>
                </a:solidFill>
              </a:rPr>
            </a:br>
            <a:br>
              <a:rPr lang="hr-HR" sz="3100" b="1" dirty="0">
                <a:solidFill>
                  <a:srgbClr val="002060"/>
                </a:solidFill>
              </a:rPr>
            </a:br>
            <a:br>
              <a:rPr lang="hr-HR" sz="3100" b="1" dirty="0">
                <a:solidFill>
                  <a:srgbClr val="002060"/>
                </a:solidFill>
              </a:rPr>
            </a:br>
            <a:r>
              <a:rPr lang="hr-HR" sz="4000" b="1" dirty="0">
                <a:solidFill>
                  <a:srgbClr val="002060"/>
                </a:solidFill>
              </a:rPr>
              <a:t>PROJEKT ENERGETSKE OBNOVE ZGRADE</a:t>
            </a:r>
            <a:br>
              <a:rPr lang="hr-HR" sz="4400" b="1" dirty="0">
                <a:solidFill>
                  <a:srgbClr val="002060"/>
                </a:solidFill>
              </a:rPr>
            </a:br>
            <a:r>
              <a:rPr lang="hr-HR" sz="4400" b="1" dirty="0">
                <a:solidFill>
                  <a:srgbClr val="002060"/>
                </a:solidFill>
              </a:rPr>
              <a:t> </a:t>
            </a:r>
            <a:br>
              <a:rPr lang="hr-HR" sz="4400" b="1" dirty="0">
                <a:solidFill>
                  <a:srgbClr val="002060"/>
                </a:solidFill>
              </a:rPr>
            </a:br>
            <a:r>
              <a:rPr lang="hr-HR" sz="4400" b="1" dirty="0">
                <a:solidFill>
                  <a:srgbClr val="002060"/>
                </a:solidFill>
              </a:rPr>
              <a:t> </a:t>
            </a:r>
            <a:r>
              <a:rPr lang="hr-HR" sz="4000" b="1" dirty="0">
                <a:solidFill>
                  <a:srgbClr val="002060"/>
                </a:solidFill>
              </a:rPr>
              <a:t>DOMA ZA STARIJE I NEMOĆNE OSOBE </a:t>
            </a:r>
            <a:br>
              <a:rPr lang="hr-HR" sz="4000" b="1" dirty="0">
                <a:solidFill>
                  <a:srgbClr val="002060"/>
                </a:solidFill>
              </a:rPr>
            </a:br>
            <a:br>
              <a:rPr lang="hr-HR" sz="4000" b="1" dirty="0">
                <a:solidFill>
                  <a:srgbClr val="002060"/>
                </a:solidFill>
              </a:rPr>
            </a:br>
            <a:r>
              <a:rPr lang="hr-HR" sz="4000" b="1" dirty="0">
                <a:solidFill>
                  <a:srgbClr val="002060"/>
                </a:solidFill>
              </a:rPr>
              <a:t>                   LOVRET - SPLIT </a:t>
            </a:r>
            <a:br>
              <a:rPr lang="hr-HR" sz="4000" b="1" dirty="0">
                <a:solidFill>
                  <a:srgbClr val="002060"/>
                </a:solidFill>
              </a:rPr>
            </a:br>
            <a:r>
              <a:rPr lang="hr-HR" sz="4000" b="1" dirty="0">
                <a:solidFill>
                  <a:srgbClr val="002060"/>
                </a:solidFill>
              </a:rPr>
              <a:t>					      </a:t>
            </a:r>
            <a:r>
              <a:rPr lang="hr-HR" sz="2200" b="1" dirty="0">
                <a:solidFill>
                  <a:srgbClr val="002060"/>
                </a:solidFill>
              </a:rPr>
              <a:t>15. 10. 2020.</a:t>
            </a:r>
            <a:br>
              <a:rPr lang="hr-HR" sz="2200" b="1" dirty="0">
                <a:solidFill>
                  <a:srgbClr val="002060"/>
                </a:solidFill>
              </a:rPr>
            </a:br>
            <a:br>
              <a:rPr lang="hr-HR" sz="4000" b="1" dirty="0">
                <a:solidFill>
                  <a:srgbClr val="002060"/>
                </a:solidFill>
              </a:rPr>
            </a:br>
            <a:r>
              <a:rPr lang="hr-HR" sz="3600" b="1" dirty="0">
                <a:solidFill>
                  <a:srgbClr val="C00000"/>
                </a:solidFill>
              </a:rPr>
              <a:t>  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D0BFEA-D87A-4435-A94F-97DFF7D2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2723626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7E9CD736-029D-4FF9-BB7C-45C0AB3BC0A4}"/>
              </a:ext>
            </a:extLst>
          </p:cNvPr>
          <p:cNvSpPr txBox="1"/>
          <p:nvPr/>
        </p:nvSpPr>
        <p:spPr>
          <a:xfrm>
            <a:off x="8847588" y="5053959"/>
            <a:ext cx="2813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>
              <a:solidFill>
                <a:srgbClr val="C00000"/>
              </a:solidFill>
            </a:endParaRPr>
          </a:p>
          <a:p>
            <a:endParaRPr lang="hr-HR" dirty="0">
              <a:solidFill>
                <a:srgbClr val="C00000"/>
              </a:solidFill>
            </a:endParaRPr>
          </a:p>
          <a:p>
            <a:endParaRPr lang="hr-HR" sz="2400" b="1" dirty="0">
              <a:solidFill>
                <a:schemeClr val="accent1"/>
              </a:solidFill>
            </a:endParaRPr>
          </a:p>
          <a:p>
            <a:r>
              <a:rPr lang="hr-HR" sz="2400" b="1" dirty="0">
                <a:solidFill>
                  <a:schemeClr val="accent1"/>
                </a:solidFill>
              </a:rPr>
              <a:t>      </a:t>
            </a:r>
            <a:endParaRPr lang="hr-HR" sz="2400" b="1" dirty="0">
              <a:solidFill>
                <a:srgbClr val="002060"/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18B8917C-A443-4F74-B919-3951D0850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24" y="277906"/>
            <a:ext cx="8915400" cy="174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08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B8FD3A-B2E3-4F9D-9E79-BDDAC0A0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624110"/>
            <a:ext cx="9371012" cy="1280890"/>
          </a:xfrm>
        </p:spPr>
        <p:txBody>
          <a:bodyPr/>
          <a:lstStyle/>
          <a:p>
            <a:r>
              <a:rPr lang="hr-HR" b="1" dirty="0">
                <a:solidFill>
                  <a:srgbClr val="ED8A13"/>
                </a:solidFill>
              </a:rPr>
              <a:t> POSTAVLJANJE NOVIH PROZORA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B23F929-F11E-4879-82FD-A126EFC4C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28" y="1367406"/>
            <a:ext cx="9239584" cy="5410899"/>
          </a:xfrm>
        </p:spPr>
      </p:pic>
    </p:spTree>
    <p:extLst>
      <p:ext uri="{BB962C8B-B14F-4D97-AF65-F5344CB8AC3E}">
        <p14:creationId xmlns:p14="http://schemas.microsoft.com/office/powerpoint/2010/main" val="236785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CFD81C-28E5-4309-B933-887570D1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029" y="624110"/>
            <a:ext cx="9088583" cy="902686"/>
          </a:xfrm>
        </p:spPr>
        <p:txBody>
          <a:bodyPr/>
          <a:lstStyle/>
          <a:p>
            <a:r>
              <a:rPr lang="hr-HR" b="1" dirty="0">
                <a:solidFill>
                  <a:srgbClr val="EC8912"/>
                </a:solidFill>
              </a:rPr>
              <a:t>IZOLACIJA RAVNOG DIJELA KROVA</a:t>
            </a:r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C868D0BF-5E56-45C6-BA06-E3D3E00A3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438275"/>
            <a:ext cx="8911687" cy="5356808"/>
          </a:xfrm>
        </p:spPr>
      </p:pic>
    </p:spTree>
    <p:extLst>
      <p:ext uri="{BB962C8B-B14F-4D97-AF65-F5344CB8AC3E}">
        <p14:creationId xmlns:p14="http://schemas.microsoft.com/office/powerpoint/2010/main" val="728869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72C323-0DAB-4BE1-BEA6-B3C4B8040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5087" y="624110"/>
            <a:ext cx="8223595" cy="768462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DD8111"/>
                </a:solidFill>
              </a:rPr>
              <a:t>POSTAVLJANJE PLOČA NA IZOLACIJI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2D27E3C-17DA-461E-A27A-8BCC74EDA4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577130"/>
            <a:ext cx="7967499" cy="5280870"/>
          </a:xfrm>
        </p:spPr>
      </p:pic>
    </p:spTree>
    <p:extLst>
      <p:ext uri="{BB962C8B-B14F-4D97-AF65-F5344CB8AC3E}">
        <p14:creationId xmlns:p14="http://schemas.microsoft.com/office/powerpoint/2010/main" val="2160226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E6FEE71-8139-400A-AB27-638E596B2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718" y="624110"/>
            <a:ext cx="8361599" cy="719498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DD8111"/>
                </a:solidFill>
              </a:rPr>
              <a:t>SKIDANJE SKELE S JUŽNE STRANE</a:t>
            </a:r>
          </a:p>
        </p:txBody>
      </p:sp>
      <p:pic>
        <p:nvPicPr>
          <p:cNvPr id="18" name="Rezervirano mjesto sadržaja 17">
            <a:extLst>
              <a:ext uri="{FF2B5EF4-FFF2-40B4-BE49-F238E27FC236}">
                <a16:creationId xmlns:a16="http://schemas.microsoft.com/office/drawing/2014/main" id="{BA6BE05E-52EC-485F-A359-5C86E226F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18" y="1343608"/>
            <a:ext cx="8361599" cy="5514392"/>
          </a:xfrm>
        </p:spPr>
      </p:pic>
      <p:sp>
        <p:nvSpPr>
          <p:cNvPr id="16" name="TekstniOkvir 15">
            <a:extLst>
              <a:ext uri="{FF2B5EF4-FFF2-40B4-BE49-F238E27FC236}">
                <a16:creationId xmlns:a16="http://schemas.microsoft.com/office/drawing/2014/main" id="{D99FDD4A-BB46-47FC-9BCF-FB4286B7D520}"/>
              </a:ext>
            </a:extLst>
          </p:cNvPr>
          <p:cNvSpPr txBox="1"/>
          <p:nvPr/>
        </p:nvSpPr>
        <p:spPr>
          <a:xfrm>
            <a:off x="3049121" y="3251057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360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693CA3-7225-4F50-A942-FB5D70E1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976" y="624110"/>
            <a:ext cx="9134637" cy="859457"/>
          </a:xfrm>
        </p:spPr>
        <p:txBody>
          <a:bodyPr/>
          <a:lstStyle/>
          <a:p>
            <a:r>
              <a:rPr lang="hr-HR" b="1" dirty="0">
                <a:solidFill>
                  <a:srgbClr val="DD8111"/>
                </a:solidFill>
              </a:rPr>
              <a:t>SKIDANJE DIJELA SKELE  - ZAPAD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58FCCD1-2408-4EC5-B7C4-0E35687869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76" y="1362269"/>
            <a:ext cx="8459389" cy="5691673"/>
          </a:xfrm>
        </p:spPr>
      </p:pic>
    </p:spTree>
    <p:extLst>
      <p:ext uri="{BB962C8B-B14F-4D97-AF65-F5344CB8AC3E}">
        <p14:creationId xmlns:p14="http://schemas.microsoft.com/office/powerpoint/2010/main" val="3092050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BD15BA-A7CC-42CF-BF61-E1BB4B74F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793" y="624110"/>
            <a:ext cx="9279820" cy="823690"/>
          </a:xfrm>
        </p:spPr>
        <p:txBody>
          <a:bodyPr/>
          <a:lstStyle/>
          <a:p>
            <a:r>
              <a:rPr lang="hr-HR" b="1" dirty="0">
                <a:solidFill>
                  <a:srgbClr val="DD8111"/>
                </a:solidFill>
              </a:rPr>
              <a:t>ZAPADNI DIO – NAKON OBNOVE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DC53ABF-FBA3-438B-BC42-08FF5EF14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92" y="1324947"/>
            <a:ext cx="8855584" cy="5645019"/>
          </a:xfrm>
        </p:spPr>
      </p:pic>
    </p:spTree>
    <p:extLst>
      <p:ext uri="{BB962C8B-B14F-4D97-AF65-F5344CB8AC3E}">
        <p14:creationId xmlns:p14="http://schemas.microsoft.com/office/powerpoint/2010/main" val="2078457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97DF76-26B2-4250-8FE1-628837ACF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436" y="624110"/>
            <a:ext cx="8497321" cy="877519"/>
          </a:xfrm>
        </p:spPr>
        <p:txBody>
          <a:bodyPr/>
          <a:lstStyle/>
          <a:p>
            <a:r>
              <a:rPr lang="hr-HR" b="1" dirty="0">
                <a:solidFill>
                  <a:srgbClr val="DD8111"/>
                </a:solidFill>
              </a:rPr>
              <a:t>SJEVERNA I ISTOK – NAKON OBNOVE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AF72D83-0B24-45CC-92B8-1F868372F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96698" y="2287370"/>
            <a:ext cx="5205368" cy="3935892"/>
          </a:xfrm>
        </p:spPr>
      </p:pic>
      <p:pic>
        <p:nvPicPr>
          <p:cNvPr id="4" name="Rezervirano mjesto sadržaja 4">
            <a:extLst>
              <a:ext uri="{FF2B5EF4-FFF2-40B4-BE49-F238E27FC236}">
                <a16:creationId xmlns:a16="http://schemas.microsoft.com/office/drawing/2014/main" id="{F70D7675-ED85-42E4-83F9-4BDFC09D9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96" y="1724350"/>
            <a:ext cx="3829316" cy="52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2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AD1FF3-9D82-4A52-915A-6EBC14F7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1985" y="624110"/>
            <a:ext cx="9162628" cy="1280890"/>
          </a:xfrm>
        </p:spPr>
        <p:txBody>
          <a:bodyPr/>
          <a:lstStyle/>
          <a:p>
            <a:r>
              <a:rPr lang="hr-HR" b="1" dirty="0">
                <a:solidFill>
                  <a:srgbClr val="ED8A13"/>
                </a:solidFill>
              </a:rPr>
              <a:t>JUZNA STRANA ZGRADE - NAKON SKELE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2965106-E769-458F-8965-8F9F136E24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9" y="1595535"/>
            <a:ext cx="5868956" cy="5315338"/>
          </a:xfrm>
        </p:spPr>
      </p:pic>
    </p:spTree>
    <p:extLst>
      <p:ext uri="{BB962C8B-B14F-4D97-AF65-F5344CB8AC3E}">
        <p14:creationId xmlns:p14="http://schemas.microsoft.com/office/powerpoint/2010/main" val="3521234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B5747C-7B6E-4A23-B5B6-CF11BA9C6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2736" y="624110"/>
            <a:ext cx="9535884" cy="1280890"/>
          </a:xfrm>
        </p:spPr>
        <p:txBody>
          <a:bodyPr/>
          <a:lstStyle/>
          <a:p>
            <a:r>
              <a:rPr lang="hr-HR" b="1" dirty="0">
                <a:solidFill>
                  <a:srgbClr val="DD8111"/>
                </a:solidFill>
              </a:rPr>
              <a:t>GLAVNI ULAZ U DOM – NAKON OBNOVE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E0CFBD7-44D4-414A-B9ED-A288FB4E4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36" y="1604865"/>
            <a:ext cx="9451876" cy="5253135"/>
          </a:xfrm>
        </p:spPr>
      </p:pic>
    </p:spTree>
    <p:extLst>
      <p:ext uri="{BB962C8B-B14F-4D97-AF65-F5344CB8AC3E}">
        <p14:creationId xmlns:p14="http://schemas.microsoft.com/office/powerpoint/2010/main" val="3814763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014F0B-8ADD-4319-884A-6AB9EBB7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322" y="624110"/>
            <a:ext cx="10028583" cy="766540"/>
          </a:xfrm>
        </p:spPr>
        <p:txBody>
          <a:bodyPr>
            <a:normAutofit fontScale="90000"/>
          </a:bodyPr>
          <a:lstStyle/>
          <a:p>
            <a:r>
              <a:rPr lang="hr-HR" dirty="0"/>
              <a:t>  </a:t>
            </a:r>
            <a:r>
              <a:rPr lang="hr-HR" b="1" dirty="0">
                <a:solidFill>
                  <a:srgbClr val="DD8111"/>
                </a:solidFill>
              </a:rPr>
              <a:t>NA KRAJU OBNOVE - POGLED IZ LOVRETSKE ULICE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BB3D07CC-BB0F-4607-A2FF-0377F76653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94" y="1390650"/>
            <a:ext cx="9410700" cy="5467350"/>
          </a:xfrm>
        </p:spPr>
      </p:pic>
    </p:spTree>
    <p:extLst>
      <p:ext uri="{BB962C8B-B14F-4D97-AF65-F5344CB8AC3E}">
        <p14:creationId xmlns:p14="http://schemas.microsoft.com/office/powerpoint/2010/main" val="267489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6DB82B-5D8E-4057-A981-8D94338B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51" y="624110"/>
            <a:ext cx="9960840" cy="734907"/>
          </a:xfrm>
        </p:spPr>
        <p:txBody>
          <a:bodyPr>
            <a:normAutofit fontScale="90000"/>
          </a:bodyPr>
          <a:lstStyle/>
          <a:p>
            <a:r>
              <a:rPr lang="hr-HR" sz="4000" b="1" dirty="0">
                <a:solidFill>
                  <a:srgbClr val="DD8111"/>
                </a:solidFill>
              </a:rPr>
              <a:t>OSNOVNI PODACI – ploča ispred zgrade Doma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2D57BC4C-CB67-49A9-AD75-BAE87C48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63" y="3546475"/>
            <a:ext cx="952500" cy="95250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9FC54FC-8721-4876-AF42-2F0EB6B1A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3" y="1451113"/>
            <a:ext cx="14153322" cy="687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75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47B735-5DA6-4709-B2C7-E38769CF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4052" y="546847"/>
            <a:ext cx="9283148" cy="725362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TVRTKE NA IZVEDBI PROJEKTA</a:t>
            </a:r>
            <a:br>
              <a:rPr lang="hr-HR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b="1" dirty="0">
              <a:solidFill>
                <a:srgbClr val="EC8912"/>
              </a:solidFill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EC3A158-27EA-4C9C-BBA9-EFE1BD62D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4052" y="1272209"/>
            <a:ext cx="8900560" cy="569336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r-HR" sz="8000" b="1" dirty="0">
                <a:solidFill>
                  <a:srgbClr val="EC89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PRIPREMA PROJEKTA:</a:t>
            </a:r>
          </a:p>
          <a:p>
            <a:pPr marL="0" indent="0">
              <a:buNone/>
            </a:pP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VOLUMEN-METAL d.o.o. – ing. stroj. ANĐELKO MEDVIDOVIĆ </a:t>
            </a:r>
          </a:p>
          <a:p>
            <a:pPr marL="0" indent="0">
              <a:buNone/>
            </a:pP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BIFORA d.o.o. – </a:t>
            </a:r>
            <a:r>
              <a:rPr lang="hr-HR" sz="6400" b="1" dirty="0" err="1">
                <a:solidFill>
                  <a:srgbClr val="EC89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arhit</a:t>
            </a: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MARIN GILJUŠIĆ</a:t>
            </a:r>
          </a:p>
          <a:p>
            <a:pPr marL="0" indent="0">
              <a:buNone/>
            </a:pPr>
            <a:endParaRPr lang="hr-HR" sz="6400" b="1" dirty="0">
              <a:solidFill>
                <a:srgbClr val="EC89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8000" b="1" dirty="0">
                <a:solidFill>
                  <a:srgbClr val="EC89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GLAVNI IZVOĐAČ RADOVA:</a:t>
            </a:r>
          </a:p>
          <a:p>
            <a:pPr marL="400050" lvl="1" indent="0">
              <a:buNone/>
            </a:pPr>
            <a:r>
              <a:rPr lang="hr-HR" sz="80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CRIVAC d.o.o. - voditelj  ing.  MARIN JURČIĆ</a:t>
            </a:r>
          </a:p>
          <a:p>
            <a:pPr marL="1371600" lvl="3" indent="0">
              <a:buNone/>
            </a:pP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KOOPERANTI:</a:t>
            </a:r>
          </a:p>
          <a:p>
            <a:pPr marL="1371600" lvl="3" indent="0">
              <a:buNone/>
            </a:pP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PONISTRA BIORINE d.o.o. - voditelj ing. GRGO PRANČEVIĆ</a:t>
            </a:r>
          </a:p>
          <a:p>
            <a:pPr marL="1371600" lvl="3" indent="0">
              <a:buNone/>
            </a:pP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LAVIN d.o.o. - voditelj ing. MLADEN VUKOVIĆ</a:t>
            </a:r>
          </a:p>
          <a:p>
            <a:pPr marL="0" indent="0">
              <a:buNone/>
            </a:pPr>
            <a:endParaRPr lang="hr-HR" sz="6400" b="1" dirty="0">
              <a:solidFill>
                <a:srgbClr val="EC89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80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NADZOR RADOVA:</a:t>
            </a:r>
          </a:p>
          <a:p>
            <a:pPr marL="0" indent="0">
              <a:buNone/>
            </a:pP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hr-HR" sz="80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NETRUB d.o.o. – glavni nadzor: ing. NEDILJKO TANDARA</a:t>
            </a:r>
          </a:p>
          <a:p>
            <a:pPr marL="0" indent="0">
              <a:buNone/>
            </a:pP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INSPEKT d.o.o. koordinator II - ing. GORAN JOSIPOVIĆ</a:t>
            </a:r>
          </a:p>
          <a:p>
            <a:pPr marL="0" indent="0">
              <a:buNone/>
            </a:pPr>
            <a:endParaRPr lang="hr-HR" sz="6400" b="1" dirty="0">
              <a:solidFill>
                <a:srgbClr val="EC891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sz="8000" b="1" dirty="0">
                <a:solidFill>
                  <a:srgbClr val="EC89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ADMINISTRACIJA</a:t>
            </a: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prema Fondu za zaštitu okoliša i energetsku učinkovitost</a:t>
            </a:r>
          </a:p>
          <a:p>
            <a:pPr marL="0" indent="0">
              <a:buNone/>
            </a:pPr>
            <a:r>
              <a:rPr lang="hr-HR" sz="64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E.C.H.R. d.o.o.  - ing. MARKO MIMICA  (suradnici:  MIRELA VLADIĆ, TONI LIVAK, IVAN BARIČEVIĆ)</a:t>
            </a:r>
          </a:p>
          <a:p>
            <a:pPr marL="0" indent="0">
              <a:buNone/>
            </a:pPr>
            <a:endParaRPr lang="hr-HR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sz="6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43483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BAAB9E-24E8-4E5F-8740-24B2B588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475" y="624109"/>
            <a:ext cx="9609137" cy="842741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DD8111"/>
                </a:solidFill>
              </a:rPr>
              <a:t> </a:t>
            </a:r>
            <a:r>
              <a:rPr lang="hr-HR" sz="4000" b="1" dirty="0">
                <a:solidFill>
                  <a:srgbClr val="EC8912"/>
                </a:solidFill>
              </a:rPr>
              <a:t>MOLBA STARIJIH I NEMOĆNIH:</a:t>
            </a:r>
            <a:br>
              <a:rPr lang="hr-HR" sz="4000" b="1" dirty="0">
                <a:solidFill>
                  <a:srgbClr val="EC8912"/>
                </a:solidFill>
              </a:rPr>
            </a:br>
            <a:br>
              <a:rPr lang="hr-HR" sz="4000" b="1" dirty="0">
                <a:solidFill>
                  <a:srgbClr val="EC8912"/>
                </a:solidFill>
              </a:rPr>
            </a:br>
            <a:br>
              <a:rPr lang="hr-HR" b="1" dirty="0">
                <a:solidFill>
                  <a:srgbClr val="DD8111"/>
                </a:solidFill>
              </a:rPr>
            </a:br>
            <a:endParaRPr lang="hr-HR" b="1" dirty="0">
              <a:solidFill>
                <a:srgbClr val="DD8111"/>
              </a:solidFill>
            </a:endParaRP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E6241BD-9CF2-4A0D-A09E-0F7F84D44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1" y="1581151"/>
            <a:ext cx="6324600" cy="5276849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8FEBFFF5-C63E-4D5F-86E2-863DB02A291B}"/>
              </a:ext>
            </a:extLst>
          </p:cNvPr>
          <p:cNvSpPr txBox="1"/>
          <p:nvPr/>
        </p:nvSpPr>
        <p:spPr>
          <a:xfrm>
            <a:off x="8648700" y="2000249"/>
            <a:ext cx="312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sz="2800" dirty="0"/>
          </a:p>
          <a:p>
            <a:r>
              <a:rPr lang="hr-HR" sz="2800" b="1" i="1" dirty="0">
                <a:solidFill>
                  <a:srgbClr val="EC8912"/>
                </a:solidFill>
              </a:rPr>
              <a:t>NE ZABORAVI ME</a:t>
            </a:r>
          </a:p>
          <a:p>
            <a:endParaRPr lang="hr-HR" sz="2800" b="1" i="1" dirty="0">
              <a:solidFill>
                <a:srgbClr val="EC8912"/>
              </a:solidFill>
            </a:endParaRPr>
          </a:p>
          <a:p>
            <a:r>
              <a:rPr lang="hr-HR" sz="2800" b="1" i="1" dirty="0">
                <a:solidFill>
                  <a:srgbClr val="EC8912"/>
                </a:solidFill>
              </a:rPr>
              <a:t>KAD POČNEM </a:t>
            </a:r>
          </a:p>
          <a:p>
            <a:endParaRPr lang="hr-HR" sz="2800" b="1" i="1" dirty="0">
              <a:solidFill>
                <a:srgbClr val="EC8912"/>
              </a:solidFill>
            </a:endParaRPr>
          </a:p>
          <a:p>
            <a:r>
              <a:rPr lang="hr-HR" sz="2800" b="1" i="1" dirty="0">
                <a:solidFill>
                  <a:srgbClr val="EC8912"/>
                </a:solidFill>
              </a:rPr>
              <a:t>ZABORAVLJATI !</a:t>
            </a:r>
          </a:p>
        </p:txBody>
      </p:sp>
    </p:spTree>
    <p:extLst>
      <p:ext uri="{BB962C8B-B14F-4D97-AF65-F5344CB8AC3E}">
        <p14:creationId xmlns:p14="http://schemas.microsoft.com/office/powerpoint/2010/main" val="189590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AE9DAE-C224-41D1-B2D6-B16532337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644" y="624110"/>
            <a:ext cx="6660192" cy="860741"/>
          </a:xfrm>
        </p:spPr>
        <p:txBody>
          <a:bodyPr/>
          <a:lstStyle/>
          <a:p>
            <a:r>
              <a:rPr lang="hr-HR" b="1" dirty="0">
                <a:solidFill>
                  <a:srgbClr val="EC8912"/>
                </a:solidFill>
              </a:rPr>
              <a:t>ZDRAVSTVENA SKRB U DOMU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A58C87-BFBC-4B3E-BEFA-05B670033C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43" y="1639519"/>
            <a:ext cx="6400216" cy="459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2849DFBE-6614-4D60-BDA1-FD8E5E6896C9}"/>
              </a:ext>
            </a:extLst>
          </p:cNvPr>
          <p:cNvSpPr txBox="1"/>
          <p:nvPr/>
        </p:nvSpPr>
        <p:spPr>
          <a:xfrm>
            <a:off x="8338657" y="1736521"/>
            <a:ext cx="29697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dirty="0">
                <a:solidFill>
                  <a:srgbClr val="EC8912"/>
                </a:solidFill>
              </a:rPr>
              <a:t>NA SMJEŠTAJU </a:t>
            </a:r>
          </a:p>
          <a:p>
            <a:pPr algn="ctr"/>
            <a:r>
              <a:rPr lang="hr-HR" sz="3200" b="1" dirty="0">
                <a:solidFill>
                  <a:srgbClr val="EC8912"/>
                </a:solidFill>
              </a:rPr>
              <a:t>U DOMU JE 106 OSOBA</a:t>
            </a:r>
            <a:br>
              <a:rPr lang="hr-HR" sz="3200" b="1" dirty="0">
                <a:solidFill>
                  <a:srgbClr val="EC8912"/>
                </a:solidFill>
              </a:rPr>
            </a:br>
            <a:r>
              <a:rPr lang="hr-HR" sz="3200" b="1" dirty="0">
                <a:solidFill>
                  <a:srgbClr val="EC8912"/>
                </a:solidFill>
              </a:rPr>
              <a:t>OD KOJIH JE  CCA 85% NEPOKRETNIH I </a:t>
            </a:r>
          </a:p>
          <a:p>
            <a:pPr algn="ctr"/>
            <a:r>
              <a:rPr lang="hr-HR" sz="3200" b="1" dirty="0">
                <a:solidFill>
                  <a:srgbClr val="EC8912"/>
                </a:solidFill>
              </a:rPr>
              <a:t>DEMENTNIH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1848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1734C3-9C35-4CD5-92B6-BAF59B9E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66151"/>
          </a:xfrm>
        </p:spPr>
        <p:txBody>
          <a:bodyPr/>
          <a:lstStyle/>
          <a:p>
            <a:r>
              <a:rPr lang="hr-HR" b="1" dirty="0">
                <a:solidFill>
                  <a:srgbClr val="EC8912"/>
                </a:solidFill>
              </a:rPr>
              <a:t>            100 GODINA MI JE TEK !</a:t>
            </a:r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4647BD10-40E8-412B-81E7-44BC8D30E0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333850"/>
            <a:ext cx="8228873" cy="5524150"/>
          </a:xfrm>
        </p:spPr>
      </p:pic>
    </p:spTree>
    <p:extLst>
      <p:ext uri="{BB962C8B-B14F-4D97-AF65-F5344CB8AC3E}">
        <p14:creationId xmlns:p14="http://schemas.microsoft.com/office/powerpoint/2010/main" val="1099886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81509F-5291-4C4D-9471-B622EC0FB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689" y="612396"/>
            <a:ext cx="9357758" cy="746620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DD8111"/>
                </a:solidFill>
              </a:rPr>
              <a:t>LIKOVNA RADIONICA S VOLONTERIMA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243405F-AFE9-4B78-9080-04D6CF582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804" y="1359016"/>
            <a:ext cx="8674216" cy="5268287"/>
          </a:xfrm>
        </p:spPr>
      </p:pic>
    </p:spTree>
    <p:extLst>
      <p:ext uri="{BB962C8B-B14F-4D97-AF65-F5344CB8AC3E}">
        <p14:creationId xmlns:p14="http://schemas.microsoft.com/office/powerpoint/2010/main" val="1514209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CD703C-A7DA-4059-B53D-E548A9FF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291" y="624110"/>
            <a:ext cx="8911687" cy="792314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DD8111"/>
                </a:solidFill>
              </a:rPr>
              <a:t>KORISNICE  POMAŽU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C7CF44B-AD93-4D4F-A9FE-8D27BD6BA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90" y="1536700"/>
            <a:ext cx="8911687" cy="5321300"/>
          </a:xfrm>
        </p:spPr>
      </p:pic>
    </p:spTree>
    <p:extLst>
      <p:ext uri="{BB962C8B-B14F-4D97-AF65-F5344CB8AC3E}">
        <p14:creationId xmlns:p14="http://schemas.microsoft.com/office/powerpoint/2010/main" val="4264388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D44876-DD8C-4257-9F0F-F303576E4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EC8912"/>
                </a:solidFill>
              </a:rPr>
              <a:t>RADNA TERAPIJA - TJELOVJEŽBA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5150093-04AC-4D9F-BAC5-793C90CED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1620079"/>
            <a:ext cx="8911687" cy="5237922"/>
          </a:xfrm>
        </p:spPr>
      </p:pic>
    </p:spTree>
    <p:extLst>
      <p:ext uri="{BB962C8B-B14F-4D97-AF65-F5344CB8AC3E}">
        <p14:creationId xmlns:p14="http://schemas.microsoft.com/office/powerpoint/2010/main" val="387153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C2427A-B51A-4C05-8480-4847C43F6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7798" y="624110"/>
            <a:ext cx="10050376" cy="701351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ED8A13"/>
                </a:solidFill>
              </a:rPr>
              <a:t>KLJUČEVI NAŠIH KORISNIKA SAMACA NA TERENU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37ADD76-4C40-41C4-970C-03A331DA1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66" y="1468073"/>
            <a:ext cx="5578679" cy="5389927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36515BC1-D355-425E-B374-7BBC25833BE6}"/>
              </a:ext>
            </a:extLst>
          </p:cNvPr>
          <p:cNvSpPr txBox="1"/>
          <p:nvPr/>
        </p:nvSpPr>
        <p:spPr>
          <a:xfrm>
            <a:off x="7653130" y="1468073"/>
            <a:ext cx="432352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sz="2000" b="1" dirty="0">
              <a:solidFill>
                <a:srgbClr val="C7740F"/>
              </a:solidFill>
            </a:endParaRPr>
          </a:p>
          <a:p>
            <a:pPr algn="ctr"/>
            <a:endParaRPr lang="hr-HR" sz="2000" b="1" dirty="0">
              <a:solidFill>
                <a:srgbClr val="C7740F"/>
              </a:solidFill>
            </a:endParaRPr>
          </a:p>
          <a:p>
            <a:pPr algn="ctr"/>
            <a:endParaRPr lang="hr-HR" sz="2000" b="1" dirty="0">
              <a:solidFill>
                <a:srgbClr val="C7740F"/>
              </a:solidFill>
            </a:endParaRPr>
          </a:p>
          <a:p>
            <a:pPr algn="ctr"/>
            <a:r>
              <a:rPr lang="hr-HR" sz="2000" b="1" dirty="0">
                <a:solidFill>
                  <a:srgbClr val="C7740F"/>
                </a:solidFill>
              </a:rPr>
              <a:t> </a:t>
            </a:r>
            <a:r>
              <a:rPr lang="hr-HR" sz="2400" b="1" dirty="0">
                <a:solidFill>
                  <a:srgbClr val="DD8111"/>
                </a:solidFill>
              </a:rPr>
              <a:t>PROGRAM DOMA</a:t>
            </a:r>
          </a:p>
          <a:p>
            <a:pPr algn="ctr"/>
            <a:endParaRPr lang="hr-HR" sz="2400" b="1" dirty="0">
              <a:solidFill>
                <a:srgbClr val="DD8111"/>
              </a:solidFill>
            </a:endParaRPr>
          </a:p>
          <a:p>
            <a:pPr algn="ctr"/>
            <a:r>
              <a:rPr lang="hr-HR" sz="2400" b="1" dirty="0">
                <a:solidFill>
                  <a:srgbClr val="DD8111"/>
                </a:solidFill>
              </a:rPr>
              <a:t> </a:t>
            </a:r>
            <a:r>
              <a:rPr lang="hr-HR" sz="3600" b="1" dirty="0">
                <a:solidFill>
                  <a:srgbClr val="DD8111"/>
                </a:solidFill>
              </a:rPr>
              <a:t>„POMOĆ U KUĆI”</a:t>
            </a:r>
          </a:p>
          <a:p>
            <a:pPr algn="ctr"/>
            <a:endParaRPr lang="hr-HR" sz="2400" b="1" dirty="0">
              <a:solidFill>
                <a:srgbClr val="DD8111"/>
              </a:solidFill>
            </a:endParaRPr>
          </a:p>
          <a:p>
            <a:pPr algn="ctr"/>
            <a:endParaRPr lang="hr-HR" sz="2400" b="1" dirty="0">
              <a:solidFill>
                <a:srgbClr val="DD8111"/>
              </a:solidFill>
            </a:endParaRPr>
          </a:p>
          <a:p>
            <a:pPr algn="ctr"/>
            <a:r>
              <a:rPr lang="hr-HR" sz="2400" b="1" dirty="0">
                <a:solidFill>
                  <a:srgbClr val="DD8111"/>
                </a:solidFill>
              </a:rPr>
              <a:t>MNOGI KORISNICI</a:t>
            </a:r>
          </a:p>
          <a:p>
            <a:endParaRPr lang="hr-HR" sz="2400" b="1" dirty="0">
              <a:solidFill>
                <a:srgbClr val="DD8111"/>
              </a:solidFill>
            </a:endParaRPr>
          </a:p>
          <a:p>
            <a:pPr algn="ctr"/>
            <a:r>
              <a:rPr lang="hr-HR" sz="2400" b="1" dirty="0">
                <a:solidFill>
                  <a:srgbClr val="DD8111"/>
                </a:solidFill>
              </a:rPr>
              <a:t>NE MOGU SAMI </a:t>
            </a:r>
          </a:p>
          <a:p>
            <a:pPr algn="ctr"/>
            <a:endParaRPr lang="hr-HR" sz="2400" b="1" dirty="0">
              <a:solidFill>
                <a:srgbClr val="DD8111"/>
              </a:solidFill>
            </a:endParaRPr>
          </a:p>
          <a:p>
            <a:pPr algn="ctr"/>
            <a:r>
              <a:rPr lang="hr-HR" sz="2400" b="1" dirty="0">
                <a:solidFill>
                  <a:srgbClr val="DD8111"/>
                </a:solidFill>
              </a:rPr>
              <a:t>OTKLJUČATI SVOJA VRATA</a:t>
            </a:r>
          </a:p>
          <a:p>
            <a:pPr algn="ctr"/>
            <a:endParaRPr lang="hr-HR" sz="2400" b="1" dirty="0">
              <a:solidFill>
                <a:srgbClr val="DD8111"/>
              </a:solidFill>
            </a:endParaRP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29727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>
            <a:extLst>
              <a:ext uri="{FF2B5EF4-FFF2-40B4-BE49-F238E27FC236}">
                <a16:creationId xmlns:a16="http://schemas.microsoft.com/office/drawing/2014/main" id="{928E62C3-756D-4C9E-B01D-76FD2F9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33" y="372441"/>
            <a:ext cx="9581753" cy="111523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rgbClr val="EC8912"/>
                </a:solidFill>
              </a:rPr>
              <a:t>GODIŠNJE SE U PROSJEKU IZ DOMSKE KUHINJE</a:t>
            </a:r>
            <a:br>
              <a:rPr lang="hr-HR" b="1" dirty="0">
                <a:solidFill>
                  <a:srgbClr val="EC8912"/>
                </a:solidFill>
              </a:rPr>
            </a:br>
            <a:r>
              <a:rPr lang="hr-HR" b="1" dirty="0">
                <a:solidFill>
                  <a:srgbClr val="EC8912"/>
                </a:solidFill>
              </a:rPr>
              <a:t>PODIJELI 30.310 RUČAKA I PRUŽI 17.500 NJEGA</a:t>
            </a:r>
          </a:p>
        </p:txBody>
      </p:sp>
      <p:sp>
        <p:nvSpPr>
          <p:cNvPr id="7" name="Rezervirano mjesto teksta 6">
            <a:extLst>
              <a:ext uri="{FF2B5EF4-FFF2-40B4-BE49-F238E27FC236}">
                <a16:creationId xmlns:a16="http://schemas.microsoft.com/office/drawing/2014/main" id="{E3B9FE0B-76FE-4D2D-9230-5088297978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91405FE7-055D-41D2-94B7-5B452F0F62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" name="Rezervirano mjesto sadržaja 4">
            <a:extLst>
              <a:ext uri="{FF2B5EF4-FFF2-40B4-BE49-F238E27FC236}">
                <a16:creationId xmlns:a16="http://schemas.microsoft.com/office/drawing/2014/main" id="{8AF4EB05-B9BF-4BC0-99DD-DBF71D3F56D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05" y="1487679"/>
            <a:ext cx="4461028" cy="5118651"/>
          </a:xfrm>
        </p:spPr>
      </p:pic>
      <p:pic>
        <p:nvPicPr>
          <p:cNvPr id="14" name="Rezervirano mjesto sadržaja 13">
            <a:extLst>
              <a:ext uri="{FF2B5EF4-FFF2-40B4-BE49-F238E27FC236}">
                <a16:creationId xmlns:a16="http://schemas.microsoft.com/office/drawing/2014/main" id="{94621982-AF25-428D-9AAF-FC6DA54DBE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33" y="1487679"/>
            <a:ext cx="4567256" cy="5118651"/>
          </a:xfrm>
        </p:spPr>
      </p:pic>
    </p:spTree>
    <p:extLst>
      <p:ext uri="{BB962C8B-B14F-4D97-AF65-F5344CB8AC3E}">
        <p14:creationId xmlns:p14="http://schemas.microsoft.com/office/powerpoint/2010/main" val="1940942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836532-A2B1-45A9-8FF6-B8D897377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350" y="605059"/>
            <a:ext cx="8911687" cy="2547716"/>
          </a:xfrm>
        </p:spPr>
        <p:txBody>
          <a:bodyPr>
            <a:normAutofit/>
          </a:bodyPr>
          <a:lstStyle/>
          <a:p>
            <a:r>
              <a:rPr lang="hr-HR" b="1" i="1" dirty="0">
                <a:solidFill>
                  <a:srgbClr val="DD8111"/>
                </a:solidFill>
              </a:rPr>
              <a:t>ONO ŠTO SMO UČINILI ZA SEBE, </a:t>
            </a:r>
            <a:br>
              <a:rPr lang="hr-HR" b="1" i="1" dirty="0">
                <a:solidFill>
                  <a:srgbClr val="DD8111"/>
                </a:solidFill>
              </a:rPr>
            </a:br>
            <a:r>
              <a:rPr lang="hr-HR" b="1" i="1" dirty="0">
                <a:solidFill>
                  <a:srgbClr val="DD8111"/>
                </a:solidFill>
              </a:rPr>
              <a:t>UMIRE ZAJEDNO S NAMA;</a:t>
            </a:r>
            <a:br>
              <a:rPr lang="hr-HR" b="1" i="1" dirty="0">
                <a:solidFill>
                  <a:srgbClr val="DD8111"/>
                </a:solidFill>
              </a:rPr>
            </a:br>
            <a:r>
              <a:rPr lang="hr-HR" b="1" i="1" dirty="0">
                <a:solidFill>
                  <a:srgbClr val="DD8111"/>
                </a:solidFill>
              </a:rPr>
              <a:t>ONO ŠTO SMO UČINILI ZA DRUGE, </a:t>
            </a:r>
            <a:br>
              <a:rPr lang="hr-HR" b="1" i="1" dirty="0">
                <a:solidFill>
                  <a:srgbClr val="DD8111"/>
                </a:solidFill>
              </a:rPr>
            </a:br>
            <a:r>
              <a:rPr lang="hr-HR" b="1" i="1" dirty="0">
                <a:solidFill>
                  <a:srgbClr val="DD8111"/>
                </a:solidFill>
              </a:rPr>
              <a:t>OSTAJE ZA VJEČNOST!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AF40E34-C335-44B4-9DED-9DF742643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50" y="3038474"/>
            <a:ext cx="8161451" cy="3819525"/>
          </a:xfrm>
        </p:spPr>
      </p:pic>
    </p:spTree>
    <p:extLst>
      <p:ext uri="{BB962C8B-B14F-4D97-AF65-F5344CB8AC3E}">
        <p14:creationId xmlns:p14="http://schemas.microsoft.com/office/powerpoint/2010/main" val="2759108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B6EEA3E-CE7A-408E-9AE6-766581872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463" y="624109"/>
            <a:ext cx="10469462" cy="4568675"/>
          </a:xfrm>
        </p:spPr>
        <p:txBody>
          <a:bodyPr>
            <a:normAutofit fontScale="90000"/>
          </a:bodyPr>
          <a:lstStyle/>
          <a:p>
            <a:r>
              <a:rPr lang="hr-HR" sz="4400" u="sng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SVRHA PROJEKTA</a:t>
            </a:r>
            <a:br>
              <a:rPr lang="hr-HR" sz="1800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r-HR" sz="1800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PROVEDBOM MJERA ENERGETSKE UČINKOVITOSTI POSTIĆI ĆE </a:t>
            </a:r>
            <a:r>
              <a:rPr lang="hr-HR" sz="27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SMANJENJE:</a:t>
            </a:r>
            <a:br>
              <a:rPr lang="hr-HR" sz="27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 energije za 191.150,00 </a:t>
            </a:r>
            <a:r>
              <a:rPr lang="hr-HR" sz="2700" b="1" dirty="0" err="1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kwh</a:t>
            </a:r>
            <a: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/god (ušteda od 83,19%), </a:t>
            </a:r>
            <a:b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r-HR" sz="26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toplinske energije za grijanje za 154.360,28 </a:t>
            </a:r>
            <a:r>
              <a:rPr lang="hr-HR" sz="2600" b="1" dirty="0" err="1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kwh</a:t>
            </a:r>
            <a:r>
              <a:rPr lang="hr-HR" sz="26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/god (ušteda od 84,58%),</a:t>
            </a:r>
            <a:br>
              <a:rPr lang="hr-HR" sz="26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6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hr-HR" sz="26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6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emisije co2 za 47,94 t/god (ušteda od 82,96%), </a:t>
            </a:r>
            <a:b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sz="2700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br>
              <a:rPr lang="hr-HR" sz="27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r-HR" sz="2400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UNAPRJEĐENJE ENERGETSKOG</a:t>
            </a:r>
            <a:r>
              <a:rPr lang="hr-HR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RAZREDA:</a:t>
            </a:r>
            <a:br>
              <a:rPr lang="hr-HR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hr-HR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r-HR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IZ RAZREDA „D”  U RAZRED „A</a:t>
            </a:r>
            <a:r>
              <a:rPr lang="hr-HR" b="1" dirty="0">
                <a:solidFill>
                  <a:srgbClr val="EC891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hr-HR" b="1" dirty="0">
                <a:solidFill>
                  <a:srgbClr val="EC89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b="1" dirty="0">
              <a:solidFill>
                <a:srgbClr val="EC89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38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A3F7EE-92E8-404B-8E2D-7D4681A7A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775252"/>
            <a:ext cx="8915400" cy="2282273"/>
          </a:xfrm>
        </p:spPr>
        <p:txBody>
          <a:bodyPr>
            <a:normAutofit/>
          </a:bodyPr>
          <a:lstStyle/>
          <a:p>
            <a:r>
              <a:rPr lang="hr-HR" b="1" i="1" dirty="0">
                <a:solidFill>
                  <a:srgbClr val="DD8111"/>
                </a:solidFill>
              </a:rPr>
              <a:t>    </a:t>
            </a:r>
            <a:r>
              <a:rPr lang="hr-HR" b="1" i="1" dirty="0">
                <a:solidFill>
                  <a:srgbClr val="ED8A13"/>
                </a:solidFill>
              </a:rPr>
              <a:t>U IME SVIH NAŠIH KORISNIKA </a:t>
            </a:r>
            <a:br>
              <a:rPr lang="hr-HR" b="1" i="1" dirty="0">
                <a:solidFill>
                  <a:srgbClr val="ED8A13"/>
                </a:solidFill>
              </a:rPr>
            </a:br>
            <a:br>
              <a:rPr lang="hr-HR" b="1" i="1" dirty="0">
                <a:solidFill>
                  <a:srgbClr val="ED8A13"/>
                </a:solidFill>
              </a:rPr>
            </a:br>
            <a:r>
              <a:rPr lang="hr-HR" b="1" i="1" dirty="0">
                <a:solidFill>
                  <a:srgbClr val="ED8A13"/>
                </a:solidFill>
              </a:rPr>
              <a:t>    I DJELATNIKA DOMA LOVRET: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2B855AB-5B22-48A5-9B97-7515800BB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287" y="3057524"/>
            <a:ext cx="9044609" cy="2853698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                </a:t>
            </a:r>
            <a:r>
              <a:rPr lang="hr-HR" sz="7200" b="1" i="1" dirty="0">
                <a:solidFill>
                  <a:srgbClr val="DD8111"/>
                </a:solidFill>
              </a:rPr>
              <a:t>HVALA SVIMA!</a:t>
            </a:r>
          </a:p>
          <a:p>
            <a:pPr lvl="2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8961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931B766-A77D-4734-8D10-D54FE09C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076" y="624110"/>
            <a:ext cx="10150678" cy="1280890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EC8912"/>
                </a:solidFill>
              </a:rPr>
              <a:t>SJEVER ZGRADE PRIJE ENERGETSKE OBNOVE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DD315D40-B1F8-4056-B24E-03B379B776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43" y="1400961"/>
            <a:ext cx="9722840" cy="5394121"/>
          </a:xfrm>
        </p:spPr>
      </p:pic>
    </p:spTree>
    <p:extLst>
      <p:ext uri="{BB962C8B-B14F-4D97-AF65-F5344CB8AC3E}">
        <p14:creationId xmlns:p14="http://schemas.microsoft.com/office/powerpoint/2010/main" val="2016916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DCACAA-92C4-47F7-913E-FC603EB2B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245" y="624110"/>
            <a:ext cx="9709368" cy="1280890"/>
          </a:xfrm>
        </p:spPr>
        <p:txBody>
          <a:bodyPr/>
          <a:lstStyle/>
          <a:p>
            <a:r>
              <a:rPr lang="hr-HR" b="1" dirty="0">
                <a:solidFill>
                  <a:srgbClr val="ED8A13"/>
                </a:solidFill>
              </a:rPr>
              <a:t>PRIPREMA ZA DIZALICU TOPLINE - IZVANA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D31DD83-400E-4F52-9D1A-30CB448A6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45" y="1602297"/>
            <a:ext cx="9709368" cy="5272481"/>
          </a:xfrm>
        </p:spPr>
      </p:pic>
    </p:spTree>
    <p:extLst>
      <p:ext uri="{BB962C8B-B14F-4D97-AF65-F5344CB8AC3E}">
        <p14:creationId xmlns:p14="http://schemas.microsoft.com/office/powerpoint/2010/main" val="3297964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384DBD-61F7-4003-9DD2-61361F00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193" y="624110"/>
            <a:ext cx="9365419" cy="1280890"/>
          </a:xfrm>
        </p:spPr>
        <p:txBody>
          <a:bodyPr/>
          <a:lstStyle/>
          <a:p>
            <a:r>
              <a:rPr lang="hr-HR" b="1" dirty="0">
                <a:solidFill>
                  <a:srgbClr val="DD8111"/>
                </a:solidFill>
              </a:rPr>
              <a:t>KOTLOVNICA – TIJEKOM RADOVA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7595A11-10F5-40FA-AF80-44B5B9259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93" y="1644242"/>
            <a:ext cx="8797810" cy="5066951"/>
          </a:xfrm>
        </p:spPr>
      </p:pic>
    </p:spTree>
    <p:extLst>
      <p:ext uri="{BB962C8B-B14F-4D97-AF65-F5344CB8AC3E}">
        <p14:creationId xmlns:p14="http://schemas.microsoft.com/office/powerpoint/2010/main" val="3475936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A4F813-63F3-4466-8512-DEE820FB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691" y="624110"/>
            <a:ext cx="9591922" cy="793629"/>
          </a:xfrm>
        </p:spPr>
        <p:txBody>
          <a:bodyPr/>
          <a:lstStyle/>
          <a:p>
            <a:r>
              <a:rPr lang="hr-HR" b="1" dirty="0">
                <a:solidFill>
                  <a:srgbClr val="ED8A13"/>
                </a:solidFill>
              </a:rPr>
              <a:t>PRIPREME ZA DIZALICU TOPLINE UNUTRA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CB9775C-1895-48BE-B459-0E63E870B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92" y="2133600"/>
            <a:ext cx="9739618" cy="4724400"/>
          </a:xfrm>
        </p:spPr>
      </p:pic>
    </p:spTree>
    <p:extLst>
      <p:ext uri="{BB962C8B-B14F-4D97-AF65-F5344CB8AC3E}">
        <p14:creationId xmlns:p14="http://schemas.microsoft.com/office/powerpoint/2010/main" val="3304883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42A374-2F90-4B2A-AF1A-6CD6F17F7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1354" y="624111"/>
            <a:ext cx="10175846" cy="709740"/>
          </a:xfrm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rgbClr val="EC8912"/>
                </a:solidFill>
              </a:rPr>
              <a:t>POSTAVLJANJE SKELE - SJEVERNA STRANA ZGRADE</a:t>
            </a:r>
          </a:p>
        </p:txBody>
      </p:sp>
      <p:pic>
        <p:nvPicPr>
          <p:cNvPr id="9" name="Rezervirano mjesto sadržaja 8">
            <a:extLst>
              <a:ext uri="{FF2B5EF4-FFF2-40B4-BE49-F238E27FC236}">
                <a16:creationId xmlns:a16="http://schemas.microsoft.com/office/drawing/2014/main" id="{4E9C8F65-4D5D-4EED-8194-FA0930A54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97" y="1333851"/>
            <a:ext cx="10008066" cy="5524149"/>
          </a:xfrm>
        </p:spPr>
      </p:pic>
    </p:spTree>
    <p:extLst>
      <p:ext uri="{BB962C8B-B14F-4D97-AF65-F5344CB8AC3E}">
        <p14:creationId xmlns:p14="http://schemas.microsoft.com/office/powerpoint/2010/main" val="63713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FB3095-2547-479A-8F50-7A05968AB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081" y="657666"/>
            <a:ext cx="8911687" cy="911075"/>
          </a:xfrm>
        </p:spPr>
        <p:txBody>
          <a:bodyPr/>
          <a:lstStyle/>
          <a:p>
            <a:r>
              <a:rPr lang="hr-HR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hr-HR" b="1" dirty="0">
                <a:solidFill>
                  <a:srgbClr val="DD8111"/>
                </a:solidFill>
              </a:rPr>
              <a:t>STANJE NAKON PRVE BURE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101A731-DF7F-44EC-BFB8-CF46D5703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86187"/>
            <a:ext cx="9415753" cy="5402509"/>
          </a:xfrm>
        </p:spPr>
      </p:pic>
    </p:spTree>
    <p:extLst>
      <p:ext uri="{BB962C8B-B14F-4D97-AF65-F5344CB8AC3E}">
        <p14:creationId xmlns:p14="http://schemas.microsoft.com/office/powerpoint/2010/main" val="3099014162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TM02892315[[fn=Pramen]]</Template>
  <TotalTime>844</TotalTime>
  <Words>514</Words>
  <Application>Microsoft Office PowerPoint</Application>
  <PresentationFormat>Široki zaslon</PresentationFormat>
  <Paragraphs>85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Pramen</vt:lpstr>
      <vt:lpstr>   PROJEKT ENERGETSKE OBNOVE ZGRADE    DOMA ZA STARIJE I NEMOĆNE OSOBE                      LOVRET - SPLIT             15. 10. 2020.    </vt:lpstr>
      <vt:lpstr>OSNOVNI PODACI – ploča ispred zgrade Doma</vt:lpstr>
      <vt:lpstr>SVRHA PROJEKTA  PROVEDBOM MJERA ENERGETSKE UČINKOVITOSTI POSTIĆI ĆE SE SMANJENJE:   - energije za 191.150,00 kwh/god (ušteda od 83,19%),    - toplinske energije za grijanje za 154.360,28 kwh/god (ušteda od 84,58%),    - emisije co2 za 47,94 t/god (ušteda od 82,96%),       UNAPRJEĐENJE ENERGETSKOG RAZREDA:              IZ RAZREDA „D”  U RAZRED „A” </vt:lpstr>
      <vt:lpstr>SJEVER ZGRADE PRIJE ENERGETSKE OBNOVE</vt:lpstr>
      <vt:lpstr>PRIPREMA ZA DIZALICU TOPLINE - IZVANA</vt:lpstr>
      <vt:lpstr>KOTLOVNICA – TIJEKOM RADOVA </vt:lpstr>
      <vt:lpstr>PRIPREME ZA DIZALICU TOPLINE UNUTRA </vt:lpstr>
      <vt:lpstr>POSTAVLJANJE SKELE - SJEVERNA STRANA ZGRADE</vt:lpstr>
      <vt:lpstr>  STANJE NAKON PRVE BURE</vt:lpstr>
      <vt:lpstr> POSTAVLJANJE NOVIH PROZORA</vt:lpstr>
      <vt:lpstr>IZOLACIJA RAVNOG DIJELA KROVA</vt:lpstr>
      <vt:lpstr>POSTAVLJANJE PLOČA NA IZOLACIJI </vt:lpstr>
      <vt:lpstr>SKIDANJE SKELE S JUŽNE STRANE</vt:lpstr>
      <vt:lpstr>SKIDANJE DIJELA SKELE  - ZAPAD </vt:lpstr>
      <vt:lpstr>ZAPADNI DIO – NAKON OBNOVE</vt:lpstr>
      <vt:lpstr>SJEVERNA I ISTOK – NAKON OBNOVE</vt:lpstr>
      <vt:lpstr>JUZNA STRANA ZGRADE - NAKON SKELE</vt:lpstr>
      <vt:lpstr>GLAVNI ULAZ U DOM – NAKON OBNOVE</vt:lpstr>
      <vt:lpstr>  NA KRAJU OBNOVE - POGLED IZ LOVRETSKE ULICE</vt:lpstr>
      <vt:lpstr>  TVRTKE NA IZVEDBI PROJEKTA </vt:lpstr>
      <vt:lpstr> MOLBA STARIJIH I NEMOĆNIH:   </vt:lpstr>
      <vt:lpstr>ZDRAVSTVENA SKRB U DOMU</vt:lpstr>
      <vt:lpstr>            100 GODINA MI JE TEK !</vt:lpstr>
      <vt:lpstr>LIKOVNA RADIONICA S VOLONTERIMA</vt:lpstr>
      <vt:lpstr>KORISNICE  POMAŽU</vt:lpstr>
      <vt:lpstr>RADNA TERAPIJA - TJELOVJEŽBA </vt:lpstr>
      <vt:lpstr>KLJUČEVI NAŠIH KORISNIKA SAMACA NA TERENU</vt:lpstr>
      <vt:lpstr>GODIŠNJE SE U PROSJEKU IZ DOMSKE KUHINJE PODIJELI 30.310 RUČAKA I PRUŽI 17.500 NJEGA</vt:lpstr>
      <vt:lpstr>ONO ŠTO SMO UČINILI ZA SEBE,  UMIRE ZAJEDNO S NAMA; ONO ŠTO SMO UČINILI ZA DRUGE,  OSTAJE ZA VJEČNOST!</vt:lpstr>
      <vt:lpstr>    U IME SVIH NAŠIH KORISNIKA       I DJELATNIKA DOMA LOVRET: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ENERGETSKE OBNOVE ZGRADE   DOMA ZA STARIJE I NEMOĆNE OSOBE   LOVRET, SPLIT</dc:title>
  <dc:creator>korisnik</dc:creator>
  <cp:lastModifiedBy>korisnik</cp:lastModifiedBy>
  <cp:revision>62</cp:revision>
  <cp:lastPrinted>2020-10-12T15:16:44Z</cp:lastPrinted>
  <dcterms:created xsi:type="dcterms:W3CDTF">2020-10-12T14:41:57Z</dcterms:created>
  <dcterms:modified xsi:type="dcterms:W3CDTF">2020-10-17T09:56:18Z</dcterms:modified>
</cp:coreProperties>
</file>